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57" r:id="rId6"/>
    <p:sldId id="304" r:id="rId7"/>
    <p:sldId id="295" r:id="rId8"/>
    <p:sldId id="305" r:id="rId9"/>
    <p:sldId id="284" r:id="rId10"/>
    <p:sldId id="258" r:id="rId11"/>
    <p:sldId id="279" r:id="rId12"/>
    <p:sldId id="290" r:id="rId13"/>
    <p:sldId id="297" r:id="rId14"/>
    <p:sldId id="306" r:id="rId15"/>
    <p:sldId id="289" r:id="rId16"/>
    <p:sldId id="259" r:id="rId17"/>
    <p:sldId id="301" r:id="rId18"/>
    <p:sldId id="292" r:id="rId19"/>
    <p:sldId id="260" r:id="rId20"/>
    <p:sldId id="293" r:id="rId21"/>
    <p:sldId id="291" r:id="rId22"/>
    <p:sldId id="294" r:id="rId23"/>
    <p:sldId id="296" r:id="rId24"/>
    <p:sldId id="303" r:id="rId25"/>
    <p:sldId id="298" r:id="rId26"/>
    <p:sldId id="283" r:id="rId27"/>
    <p:sldId id="263" r:id="rId28"/>
    <p:sldId id="265" r:id="rId29"/>
    <p:sldId id="27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D7DB"/>
    <a:srgbClr val="229094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53575A-6BA6-70C4-7824-185C6201AB11}" v="4" dt="2024-05-14T13:03:31.413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3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2.svg"/><Relationship Id="rId7" Type="http://schemas.openxmlformats.org/officeDocument/2006/relationships/image" Target="../media/image54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huggingface.co/datasets/lavita/ChatDoctor-HealthCareMagic-100k" TargetMode="External"/><Relationship Id="rId1" Type="http://schemas.openxmlformats.org/officeDocument/2006/relationships/slideLayout" Target="../slideLayouts/slideLayout8.xml"/><Relationship Id="rId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haticeozbolat17.medium.com/text-summarization-how-to-calculate-bertscore-771a51022964&#8203;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md.com/health-insurance/insurance-doctor-types/" TargetMode="External"/><Relationship Id="rId2" Type="http://schemas.openxmlformats.org/officeDocument/2006/relationships/hyperlink" Target="https://www.aucmed.edu/about/blog/a-complete-list-of-medical-specialties-and-subspecialties-%20/&#8203;&#160;%20&#8203;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61" y="822007"/>
            <a:ext cx="4989628" cy="1929505"/>
          </a:xfrm>
        </p:spPr>
        <p:txBody>
          <a:bodyPr lIns="91440" tIns="45720" rIns="91440" bIns="45720" anchor="b"/>
          <a:lstStyle/>
          <a:p>
            <a:r>
              <a:rPr lang="en-US"/>
              <a:t>Medi-Optix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2751512"/>
            <a:ext cx="4989628" cy="816022"/>
          </a:xfrm>
        </p:spPr>
        <p:txBody>
          <a:bodyPr lIns="91440" tIns="45720" rIns="91440" bIns="45720" anchor="t">
            <a:normAutofit/>
          </a:bodyPr>
          <a:lstStyle/>
          <a:p>
            <a:pPr marL="285750" indent="-285750">
              <a:buFont typeface="Wingdings" panose="020B0604020202020204" pitchFamily="34" charset="0"/>
              <a:buChar char="q"/>
            </a:pPr>
            <a:r>
              <a:rPr lang="en-US"/>
              <a:t>An end-to-end platform for all medical services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F51852-D48D-153F-0EDE-612385F73499}"/>
              </a:ext>
            </a:extLst>
          </p:cNvPr>
          <p:cNvSpPr txBox="1"/>
          <p:nvPr/>
        </p:nvSpPr>
        <p:spPr>
          <a:xfrm>
            <a:off x="307523" y="4249462"/>
            <a:ext cx="337307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Team</a:t>
            </a:r>
            <a:r>
              <a:rPr lang="en-US" sz="2000">
                <a:solidFill>
                  <a:schemeClr val="bg1"/>
                </a:solidFill>
              </a:rPr>
              <a:t>: </a:t>
            </a:r>
            <a:r>
              <a:rPr lang="en-US" sz="2000" b="1">
                <a:solidFill>
                  <a:schemeClr val="bg1"/>
                </a:solidFill>
              </a:rPr>
              <a:t>The Nice Guys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sz="2000" b="1">
                <a:solidFill>
                  <a:schemeClr val="bg1"/>
                </a:solidFill>
              </a:rPr>
              <a:t>Keshav </a:t>
            </a:r>
            <a:r>
              <a:rPr lang="en-US" sz="2000">
                <a:solidFill>
                  <a:schemeClr val="bg1"/>
                </a:solidFill>
              </a:rPr>
              <a:t>- IMT2021003</a:t>
            </a:r>
          </a:p>
          <a:p>
            <a:pPr marL="342900" indent="-342900">
              <a:buAutoNum type="arabicPeriod"/>
            </a:pPr>
            <a:r>
              <a:rPr lang="en-US" sz="2000" b="1">
                <a:solidFill>
                  <a:schemeClr val="bg1"/>
                </a:solidFill>
              </a:rPr>
              <a:t>Sunny  </a:t>
            </a:r>
            <a:r>
              <a:rPr lang="en-US" sz="2000">
                <a:solidFill>
                  <a:schemeClr val="bg1"/>
                </a:solidFill>
              </a:rPr>
              <a:t>-  IMT2021007</a:t>
            </a:r>
          </a:p>
          <a:p>
            <a:pPr marL="342900" indent="-342900">
              <a:buAutoNum type="arabicPeriod"/>
            </a:pPr>
            <a:r>
              <a:rPr lang="en-US" sz="2000" b="1">
                <a:solidFill>
                  <a:schemeClr val="bg1"/>
                </a:solidFill>
              </a:rPr>
              <a:t>Tanmay </a:t>
            </a:r>
            <a:r>
              <a:rPr lang="en-US" sz="2000">
                <a:solidFill>
                  <a:schemeClr val="bg1"/>
                </a:solidFill>
              </a:rPr>
              <a:t>- IMT2021015</a:t>
            </a:r>
          </a:p>
          <a:p>
            <a:pPr marL="342900" indent="-342900">
              <a:buAutoNum type="arabicPeriod"/>
            </a:pPr>
            <a:r>
              <a:rPr lang="en-US" sz="2000" b="1">
                <a:solidFill>
                  <a:schemeClr val="bg1"/>
                </a:solidFill>
              </a:rPr>
              <a:t>Suyash </a:t>
            </a:r>
            <a:r>
              <a:rPr lang="en-US" sz="2000">
                <a:solidFill>
                  <a:schemeClr val="bg1"/>
                </a:solidFill>
              </a:rPr>
              <a:t>-  IMT2021048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17D8BB-844E-AD33-F8A3-83DDA3069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291" y="-3077"/>
            <a:ext cx="9052145" cy="6848761"/>
          </a:xfrm>
          <a:prstGeom prst="rect">
            <a:avLst/>
          </a:prstGeom>
          <a:ln>
            <a:noFill/>
          </a:ln>
        </p:spPr>
      </p:pic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18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2F9D508-1876-0769-B0B8-BD43D2BF4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3687" y="134934"/>
            <a:ext cx="5940103" cy="671012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C24472-3843-5D23-3ED7-547B9D578F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203992"/>
              </p:ext>
            </p:extLst>
          </p:nvPr>
        </p:nvGraphicFramePr>
        <p:xfrm>
          <a:off x="147113" y="1712212"/>
          <a:ext cx="5770243" cy="3885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0243">
                  <a:extLst>
                    <a:ext uri="{9D8B030D-6E8A-4147-A177-3AD203B41FA5}">
                      <a16:colId xmlns:a16="http://schemas.microsoft.com/office/drawing/2014/main" val="172843983"/>
                    </a:ext>
                  </a:extLst>
                </a:gridCol>
              </a:tblGrid>
              <a:tr h="888447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Input: I have high fever and cough from the past few days. I am having trouble breathing and extreme pain in my shoulder and neck regions. What should I do?</a:t>
                      </a:r>
                      <a:endParaRPr lang="en-IN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365637"/>
                  </a:ext>
                </a:extLst>
              </a:tr>
              <a:tr h="1729511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Output: Hello! Thank you for asking on Chat Doctor! I carefully passed through your question and would explain that your symptoms seem to be related to a viral infection. What is the reason of your symptoms? Do you have any family history of similar complaints? Have you measured your temperature lately? If you have fever, I recommend performing a complete blood count and some blood lab tests</a:t>
                      </a:r>
                      <a:endParaRPr lang="en-IN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612233"/>
                  </a:ext>
                </a:extLst>
              </a:tr>
              <a:tr h="1267519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Keywords: regions </a:t>
                      </a:r>
                      <a:r>
                        <a:rPr lang="en-IN" sz="1400">
                          <a:solidFill>
                            <a:schemeClr val="tx1"/>
                          </a:solidFill>
                        </a:rPr>
                        <a:t>['regions', 'high', 'tests', 'lab', 'infection', 'temperature', 'pain', 'viral', 'past', 'fever', 'breathing', 'question', 'blood', 'symptoms', 'family', 'count', 'shoulder', 'trouble', 'complaints', 'similar', 'complete', 'extreme', 'lately', 'carefully', 'history', 'days', 'few', 'cough', 'reason', 'neck']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328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055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623" y="1842084"/>
            <a:ext cx="7353402" cy="855043"/>
          </a:xfrm>
        </p:spPr>
        <p:txBody>
          <a:bodyPr lIns="91440" tIns="45720" rIns="91440" bIns="45720" anchor="t"/>
          <a:lstStyle/>
          <a:p>
            <a:r>
              <a:rPr lang="en-US" u="sng">
                <a:solidFill>
                  <a:schemeClr val="accent6">
                    <a:lumMod val="40000"/>
                    <a:lumOff val="60000"/>
                  </a:schemeClr>
                </a:solidFill>
              </a:rPr>
              <a:t>Rouge-1 and ROUGE-L Score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1045" y="2699360"/>
            <a:ext cx="5824073" cy="1940149"/>
          </a:xfrm>
        </p:spPr>
        <p:txBody>
          <a:bodyPr lIns="91440" tIns="45720" rIns="91440" bIns="45720" anchor="t"/>
          <a:lstStyle/>
          <a:p>
            <a:endParaRPr lang="en-ZA"/>
          </a:p>
          <a:p>
            <a:endParaRPr lang="en-Z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7155E9-BE2E-DA80-B27E-D967CF263F82}"/>
              </a:ext>
            </a:extLst>
          </p:cNvPr>
          <p:cNvSpPr txBox="1"/>
          <p:nvPr/>
        </p:nvSpPr>
        <p:spPr>
          <a:xfrm>
            <a:off x="461045" y="3097261"/>
            <a:ext cx="4864959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 b="1" i="1" u="sng">
                <a:solidFill>
                  <a:schemeClr val="bg1"/>
                </a:solidFill>
              </a:rPr>
              <a:t>ROUGE-1 Score</a:t>
            </a:r>
            <a:r>
              <a:rPr lang="en-US">
                <a:solidFill>
                  <a:schemeClr val="bg1"/>
                </a:solidFill>
              </a:rPr>
              <a:t>: It is useful for assessing basic factual overlap between the summaries. Similar to 1-gram.</a:t>
            </a:r>
          </a:p>
          <a:p>
            <a:pPr marL="285750" indent="-285750">
              <a:buFont typeface="Wingdings"/>
              <a:buChar char="v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Wingdings"/>
              <a:buChar char="v"/>
            </a:pPr>
            <a:r>
              <a:rPr lang="en-US" b="1" i="1" u="sng">
                <a:solidFill>
                  <a:schemeClr val="bg1"/>
                </a:solidFill>
              </a:rPr>
              <a:t>ROUGE-L Score: </a:t>
            </a:r>
            <a:r>
              <a:rPr lang="en-US">
                <a:solidFill>
                  <a:schemeClr val="bg1"/>
                </a:solidFill>
              </a:rPr>
              <a:t>This metric is based on the </a:t>
            </a:r>
            <a:r>
              <a:rPr lang="en-US" b="1">
                <a:solidFill>
                  <a:schemeClr val="bg1"/>
                </a:solidFill>
              </a:rPr>
              <a:t>Longest Common Subsequence (LCS)</a:t>
            </a:r>
            <a:r>
              <a:rPr lang="en-US">
                <a:solidFill>
                  <a:schemeClr val="bg1"/>
                </a:solidFill>
              </a:rPr>
              <a:t> between the two texts. </a:t>
            </a:r>
          </a:p>
          <a:p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Wingdings" panose="020B0604020202020204" pitchFamily="34" charset="0"/>
              <a:buChar char="v"/>
            </a:pPr>
            <a:r>
              <a:rPr lang="en-US" sz="1600" b="1" u="sng">
                <a:solidFill>
                  <a:schemeClr val="bg1"/>
                </a:solidFill>
              </a:rPr>
              <a:t>NOTE</a:t>
            </a:r>
            <a:r>
              <a:rPr lang="en-US" sz="1600">
                <a:solidFill>
                  <a:schemeClr val="bg1"/>
                </a:solidFill>
              </a:rPr>
              <a:t>: Specialists appearing in prognosis results are considered as top recommendation with score of 1. 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9EEBE-23F6-93E0-F369-81B8E7BD83C3}"/>
              </a:ext>
            </a:extLst>
          </p:cNvPr>
          <p:cNvSpPr txBox="1"/>
          <p:nvPr/>
        </p:nvSpPr>
        <p:spPr>
          <a:xfrm>
            <a:off x="6092694" y="3544455"/>
            <a:ext cx="5443332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Why not vectorize and calculate similarity between specialists and prognosis?</a:t>
            </a:r>
          </a:p>
          <a:p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Wingdings"/>
              <a:buChar char="ü"/>
            </a:pPr>
            <a:r>
              <a:rPr lang="en-US">
                <a:solidFill>
                  <a:schemeClr val="bg1"/>
                </a:solidFill>
              </a:rPr>
              <a:t>Vectorization results to bias.</a:t>
            </a:r>
          </a:p>
          <a:p>
            <a:pPr marL="285750" indent="-285750">
              <a:buFont typeface="Wingdings"/>
              <a:buChar char="ü"/>
            </a:pPr>
            <a:r>
              <a:rPr lang="en-IN">
                <a:solidFill>
                  <a:schemeClr val="bg1"/>
                </a:solidFill>
              </a:rPr>
              <a:t>Poor results on similarity-based coefficients. </a:t>
            </a:r>
          </a:p>
          <a:p>
            <a:pPr marL="285750" indent="-285750">
              <a:buFont typeface="Wingdings"/>
              <a:buChar char="ü"/>
            </a:pPr>
            <a:r>
              <a:rPr lang="en-IN">
                <a:solidFill>
                  <a:schemeClr val="bg1"/>
                </a:solidFill>
              </a:rPr>
              <a:t>Capturing specialties from prognosis</a:t>
            </a:r>
          </a:p>
        </p:txBody>
      </p:sp>
    </p:spTree>
    <p:extLst>
      <p:ext uri="{BB962C8B-B14F-4D97-AF65-F5344CB8AC3E}">
        <p14:creationId xmlns:p14="http://schemas.microsoft.com/office/powerpoint/2010/main" val="676361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835" y="1422507"/>
            <a:ext cx="4719884" cy="580030"/>
          </a:xfrm>
        </p:spPr>
        <p:txBody>
          <a:bodyPr lIns="91440" tIns="45720" rIns="91440" bIns="45720" anchor="t"/>
          <a:lstStyle/>
          <a:p>
            <a:r>
              <a:rPr lang="en-US"/>
              <a:t>Workflow-PArt:2</a:t>
            </a:r>
          </a:p>
        </p:txBody>
      </p:sp>
      <p:pic>
        <p:nvPicPr>
          <p:cNvPr id="41" name="Picture 40" descr="A diagram of a customer service&#10;&#10;Description automatically generated">
            <a:extLst>
              <a:ext uri="{FF2B5EF4-FFF2-40B4-BE49-F238E27FC236}">
                <a16:creationId xmlns:a16="http://schemas.microsoft.com/office/drawing/2014/main" id="{4B6E6C69-24FE-3BC7-B3DC-850770AD5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77" y="2116815"/>
            <a:ext cx="9989512" cy="449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diagram of a software flowchart&#10;&#10;Description automatically generated">
            <a:extLst>
              <a:ext uri="{FF2B5EF4-FFF2-40B4-BE49-F238E27FC236}">
                <a16:creationId xmlns:a16="http://schemas.microsoft.com/office/drawing/2014/main" id="{0500FB66-C530-F749-7255-827B3938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127" y="643468"/>
            <a:ext cx="8857822" cy="5671706"/>
          </a:xfrm>
          <a:prstGeom prst="rect">
            <a:avLst/>
          </a:prstGeom>
          <a:ln>
            <a:noFill/>
          </a:ln>
        </p:spPr>
      </p:pic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00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23F62-6E08-1C7D-D418-A8D834B8C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902" y="1712459"/>
            <a:ext cx="4569572" cy="580029"/>
          </a:xfrm>
        </p:spPr>
        <p:txBody>
          <a:bodyPr lIns="91440" tIns="45720" rIns="91440" bIns="45720" anchor="t"/>
          <a:lstStyle/>
          <a:p>
            <a:r>
              <a:rPr lang="en-US"/>
              <a:t>Sample Prompts: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C9B4885-7636-38B5-35ED-667459214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426173"/>
              </p:ext>
            </p:extLst>
          </p:nvPr>
        </p:nvGraphicFramePr>
        <p:xfrm>
          <a:off x="326570" y="2917371"/>
          <a:ext cx="11219848" cy="3396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8692">
                  <a:extLst>
                    <a:ext uri="{9D8B030D-6E8A-4147-A177-3AD203B41FA5}">
                      <a16:colId xmlns:a16="http://schemas.microsoft.com/office/drawing/2014/main" val="1657149121"/>
                    </a:ext>
                  </a:extLst>
                </a:gridCol>
                <a:gridCol w="2449286">
                  <a:extLst>
                    <a:ext uri="{9D8B030D-6E8A-4147-A177-3AD203B41FA5}">
                      <a16:colId xmlns:a16="http://schemas.microsoft.com/office/drawing/2014/main" val="2140737387"/>
                    </a:ext>
                  </a:extLst>
                </a:gridCol>
                <a:gridCol w="1641870">
                  <a:extLst>
                    <a:ext uri="{9D8B030D-6E8A-4147-A177-3AD203B41FA5}">
                      <a16:colId xmlns:a16="http://schemas.microsoft.com/office/drawing/2014/main" val="313965316"/>
                    </a:ext>
                  </a:extLst>
                </a:gridCol>
              </a:tblGrid>
              <a:tr h="1132114">
                <a:tc>
                  <a:txBody>
                    <a:bodyPr/>
                    <a:lstStyle/>
                    <a:p>
                      <a:r>
                        <a:rPr lang="en-US"/>
                        <a:t>Input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Specialties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Score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552806"/>
                  </a:ext>
                </a:extLst>
              </a:tr>
              <a:tr h="1132114">
                <a:tc>
                  <a:txBody>
                    <a:bodyPr/>
                    <a:lstStyle/>
                    <a:p>
                      <a:r>
                        <a:rPr lang="en-US"/>
                        <a:t>I am having sudden blood pressure fluctuations, feeling continuous numbness, and fatigue from past 6 days. I have skin rashes, feeling itchy, redness in my thigh and back regions as well.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it-IT"/>
                        <a:t>Neurology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it-IT"/>
                        <a:t>Otolaryngology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it-IT"/>
                        <a:t>Internal Medicine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it-IT"/>
                        <a:t>0.09687</a:t>
                      </a:r>
                    </a:p>
                    <a:p>
                      <a:pPr marL="342900" indent="-342900">
                        <a:buAutoNum type="arabicParenR"/>
                      </a:pPr>
                      <a:r>
                        <a:rPr lang="it-IT"/>
                        <a:t>0.0916</a:t>
                      </a:r>
                    </a:p>
                    <a:p>
                      <a:pPr marL="342900" indent="-342900">
                        <a:buAutoNum type="arabicParenR"/>
                      </a:pPr>
                      <a:r>
                        <a:rPr lang="it-IT"/>
                        <a:t>0.0854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39852"/>
                  </a:ext>
                </a:extLst>
              </a:tr>
              <a:tr h="1132114">
                <a:tc>
                  <a:txBody>
                    <a:bodyPr/>
                    <a:lstStyle/>
                    <a:p>
                      <a:r>
                        <a:rPr lang="en-US"/>
                        <a:t>I am having a lump in my neck region with difficulty in speaking due to pain that comes with it's movement. I am also having trouble eating and drinking due to this issue.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IN"/>
                        <a:t>Otolaryngology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/>
                        <a:t>Radiology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en-IN"/>
                        <a:t>0.0924</a:t>
                      </a:r>
                    </a:p>
                    <a:p>
                      <a:pPr marL="342900" indent="-342900">
                        <a:buAutoNum type="arabicParenR"/>
                      </a:pPr>
                      <a:r>
                        <a:rPr lang="en-IN"/>
                        <a:t>0.087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353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221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solidFill>
                  <a:schemeClr val="tx1"/>
                </a:solidFill>
              </a:rPr>
              <a:t>Algorithm Analysis:</a:t>
            </a:r>
          </a:p>
        </p:txBody>
      </p:sp>
      <p:sp>
        <p:nvSpPr>
          <p:cNvPr id="47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artoon of a cartoon of a octopus pulling a machine&#10;&#10;Description automatically generated">
            <a:extLst>
              <a:ext uri="{FF2B5EF4-FFF2-40B4-BE49-F238E27FC236}">
                <a16:creationId xmlns:a16="http://schemas.microsoft.com/office/drawing/2014/main" id="{A1FE5C45-0C42-0FCD-68CE-5ABC2DF43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32" y="1863869"/>
            <a:ext cx="3623904" cy="3605784"/>
          </a:xfrm>
          <a:prstGeom prst="rect">
            <a:avLst/>
          </a:prstGeom>
        </p:spPr>
      </p:pic>
      <p:pic>
        <p:nvPicPr>
          <p:cNvPr id="4" name="Picture 3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02062F36-4FF1-04EC-3DCF-71C095EAE3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42"/>
          <a:stretch/>
        </p:blipFill>
        <p:spPr>
          <a:xfrm>
            <a:off x="5623344" y="2545231"/>
            <a:ext cx="5622360" cy="2245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72FB0A-FE22-1A3C-0097-9DE00B70EE28}"/>
              </a:ext>
            </a:extLst>
          </p:cNvPr>
          <p:cNvSpPr txBox="1"/>
          <p:nvPr/>
        </p:nvSpPr>
        <p:spPr>
          <a:xfrm>
            <a:off x="774700" y="5740400"/>
            <a:ext cx="37338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>
                <a:solidFill>
                  <a:srgbClr val="7030A0"/>
                </a:solidFill>
              </a:rPr>
              <a:t>Multi-Armed Bandits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8D3A4-4A21-ED77-D951-1791A2934324}"/>
              </a:ext>
            </a:extLst>
          </p:cNvPr>
          <p:cNvSpPr txBox="1"/>
          <p:nvPr/>
        </p:nvSpPr>
        <p:spPr>
          <a:xfrm>
            <a:off x="6838949" y="5740400"/>
            <a:ext cx="37338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>
                <a:solidFill>
                  <a:srgbClr val="7030A0"/>
                </a:solidFill>
              </a:rPr>
              <a:t>Upper Confidence Bound</a:t>
            </a:r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520">
            <a:extLst>
              <a:ext uri="{FF2B5EF4-FFF2-40B4-BE49-F238E27FC236}">
                <a16:creationId xmlns:a16="http://schemas.microsoft.com/office/drawing/2014/main" id="{75E89A79-8045-461F-B701-875D0FD4C844}"/>
              </a:ext>
            </a:extLst>
          </p:cNvPr>
          <p:cNvSpPr>
            <a:spLocks noGrp="1"/>
          </p:cNvSpPr>
          <p:nvPr/>
        </p:nvSpPr>
        <p:spPr>
          <a:xfrm>
            <a:off x="6412091" y="286136"/>
            <a:ext cx="4726309" cy="1731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Multi-Armed Bandits vs Upper Confidence Bound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rock with words on it&#10;&#10;Description automatically generated">
            <a:extLst>
              <a:ext uri="{FF2B5EF4-FFF2-40B4-BE49-F238E27FC236}">
                <a16:creationId xmlns:a16="http://schemas.microsoft.com/office/drawing/2014/main" id="{507F931F-DA83-E618-73B9-9AB32DE18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-3"/>
          <a:stretch/>
        </p:blipFill>
        <p:spPr>
          <a:xfrm>
            <a:off x="279143" y="818188"/>
            <a:ext cx="5221625" cy="52216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D757C3-DE52-A47C-A0D4-BAF4BAF067B7}"/>
              </a:ext>
            </a:extLst>
          </p:cNvPr>
          <p:cNvSpPr txBox="1"/>
          <p:nvPr/>
        </p:nvSpPr>
        <p:spPr>
          <a:xfrm>
            <a:off x="6300219" y="2530468"/>
            <a:ext cx="4627146" cy="414915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45720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v"/>
            </a:pP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In case of UCB, the algorithm converges quickly towards the better choice which is greater composite score computed as weighted average of the ratings and the experience.</a:t>
            </a:r>
            <a:endParaRPr lang="en-US">
              <a:solidFill>
                <a:schemeClr val="tx1">
                  <a:alpha val="80000"/>
                </a:schemeClr>
              </a:solidFill>
            </a:endParaRPr>
          </a:p>
          <a:p>
            <a:pPr marL="45720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v"/>
            </a:pPr>
            <a:endParaRPr lang="en-US" sz="1700">
              <a:solidFill>
                <a:schemeClr val="tx1">
                  <a:alpha val="80000"/>
                </a:schemeClr>
              </a:solidFill>
            </a:endParaRPr>
          </a:p>
          <a:p>
            <a:pPr marL="45720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v"/>
            </a:pP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The weights is decided according to the user input, which is taken on a scale of 0 to 9.</a:t>
            </a:r>
          </a:p>
          <a:p>
            <a:pPr marL="45720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v"/>
            </a:pPr>
            <a:endParaRPr lang="en-US" sz="1700">
              <a:solidFill>
                <a:schemeClr val="tx1">
                  <a:alpha val="80000"/>
                </a:schemeClr>
              </a:solidFill>
            </a:endParaRPr>
          </a:p>
          <a:p>
            <a:pPr marL="45720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v"/>
            </a:pP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UCB is particularly strong in environments where a clear best choice exists.</a:t>
            </a:r>
          </a:p>
          <a:p>
            <a:pPr marL="45720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v"/>
            </a:pPr>
            <a:endParaRPr lang="en-US" sz="1700">
              <a:solidFill>
                <a:schemeClr val="tx1">
                  <a:alpha val="80000"/>
                </a:schemeClr>
              </a:solidFill>
            </a:endParaRPr>
          </a:p>
          <a:p>
            <a:pPr marL="45720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v"/>
            </a:pP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UCB Requires more computation for each decision because it calculates a confidence interval for every action each time an action needs to be chosen.</a:t>
            </a:r>
            <a:endParaRPr lang="en-US" sz="1700">
              <a:solidFill>
                <a:srgbClr val="000000">
                  <a:alpha val="80000"/>
                </a:srgbClr>
              </a:solidFill>
            </a:endParaRPr>
          </a:p>
          <a:p>
            <a:pPr marL="400050" indent="-2286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v"/>
            </a:pPr>
            <a:endParaRPr lang="en-US" sz="1700">
              <a:solidFill>
                <a:srgbClr val="000000">
                  <a:alpha val="80000"/>
                </a:srgb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v"/>
            </a:pPr>
            <a:endParaRPr lang="en-US" sz="1700">
              <a:solidFill>
                <a:srgbClr val="000000">
                  <a:alpha val="80000"/>
                </a:srgbClr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765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latin typeface="+mj-lt"/>
                <a:ea typeface="+mj-ea"/>
                <a:cs typeface="+mj-cs"/>
              </a:rPr>
              <a:t>Algorithm Analysis:</a:t>
            </a:r>
          </a:p>
        </p:txBody>
      </p:sp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73BCEB6D-11F0-AD34-DBEF-3ADC5867B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17" y="1595086"/>
            <a:ext cx="11022257" cy="5260299"/>
          </a:xfrm>
          <a:prstGeom prst="rect">
            <a:avLst/>
          </a:prstGeom>
        </p:spPr>
      </p:pic>
      <p:pic>
        <p:nvPicPr>
          <p:cNvPr id="6" name="Picture 5" descr="A light bulb with a thought bubble above it&#10;&#10;Description automatically generated">
            <a:extLst>
              <a:ext uri="{FF2B5EF4-FFF2-40B4-BE49-F238E27FC236}">
                <a16:creationId xmlns:a16="http://schemas.microsoft.com/office/drawing/2014/main" id="{3E3FBE5B-E71C-4C1C-98A7-F8AE1B741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18" y="2453"/>
            <a:ext cx="1442410" cy="140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55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latin typeface="+mj-lt"/>
                <a:ea typeface="+mj-ea"/>
                <a:cs typeface="+mj-cs"/>
              </a:rPr>
              <a:t>Algorithm Analysis:</a:t>
            </a:r>
          </a:p>
        </p:txBody>
      </p:sp>
      <p:pic>
        <p:nvPicPr>
          <p:cNvPr id="2" name="Picture 1" descr="A diagram of a structure&#10;&#10;Description automatically generated">
            <a:extLst>
              <a:ext uri="{FF2B5EF4-FFF2-40B4-BE49-F238E27FC236}">
                <a16:creationId xmlns:a16="http://schemas.microsoft.com/office/drawing/2014/main" id="{3FE64682-AFE5-3783-EE4A-4E61C3849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48" y="1397792"/>
            <a:ext cx="9862838" cy="547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2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38" y="1057695"/>
            <a:ext cx="5564501" cy="1057276"/>
          </a:xfrm>
        </p:spPr>
        <p:txBody>
          <a:bodyPr lIns="91440" tIns="45720" rIns="91440" bIns="45720" anchor="t"/>
          <a:lstStyle/>
          <a:p>
            <a:r>
              <a:rPr lang="en-US"/>
              <a:t>Introduction and Proposed Idea: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9961" y="2112550"/>
            <a:ext cx="7011718" cy="4548439"/>
          </a:xfrm>
        </p:spPr>
        <p:txBody>
          <a:bodyPr lIns="91440" tIns="45720" rIns="91440" bIns="45720" anchor="t"/>
          <a:lstStyle/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sz="2000"/>
              <a:t>Our idea offers an end-to-end medical services. </a:t>
            </a:r>
            <a:endParaRPr lang="en-US"/>
          </a:p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sz="2000"/>
              <a:t>From calculating diseases from symptoms to prognosis to the specialties and then using an explore and exploit paradigm to recommend doctors.</a:t>
            </a:r>
          </a:p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sz="2000"/>
              <a:t>To all the previous works done in this domain or the currently leading firms haven't employed this explore and exploit concept, which makes our platform a </a:t>
            </a:r>
            <a:r>
              <a:rPr lang="en-US" sz="2000">
                <a:solidFill>
                  <a:schemeClr val="accent4">
                    <a:lumMod val="40000"/>
                    <a:lumOff val="60000"/>
                  </a:schemeClr>
                </a:solidFill>
              </a:rPr>
              <a:t>NOVEL IDEA</a:t>
            </a:r>
            <a:r>
              <a:rPr lang="en-US" sz="2000"/>
              <a:t>.</a:t>
            </a:r>
          </a:p>
          <a:p>
            <a:endParaRPr lang="en-US"/>
          </a:p>
        </p:txBody>
      </p:sp>
      <p:pic>
        <p:nvPicPr>
          <p:cNvPr id="116" name="Picture Placeholder 115" descr="A group of people in a room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453" y="1433033"/>
            <a:ext cx="3527091" cy="3463540"/>
          </a:xfrm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aper with black text and numbers&#10;&#10;Description automatically generated">
            <a:extLst>
              <a:ext uri="{FF2B5EF4-FFF2-40B4-BE49-F238E27FC236}">
                <a16:creationId xmlns:a16="http://schemas.microsoft.com/office/drawing/2014/main" id="{3A53DBB1-8D77-1050-46AE-42D5BBF8F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935" y="2031058"/>
            <a:ext cx="5453634" cy="151876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paper with black text and numbers&#10;&#10;Description automatically generated">
            <a:extLst>
              <a:ext uri="{FF2B5EF4-FFF2-40B4-BE49-F238E27FC236}">
                <a16:creationId xmlns:a16="http://schemas.microsoft.com/office/drawing/2014/main" id="{FEF82D51-D6DE-C89A-EF12-243C67D66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80" y="2033876"/>
            <a:ext cx="5453634" cy="14423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CE2AB17-8F9C-3192-33FA-C32247B966CE}"/>
              </a:ext>
            </a:extLst>
          </p:cNvPr>
          <p:cNvSpPr txBox="1"/>
          <p:nvPr/>
        </p:nvSpPr>
        <p:spPr>
          <a:xfrm>
            <a:off x="1917700" y="698500"/>
            <a:ext cx="13335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u="sng">
                <a:solidFill>
                  <a:schemeClr val="accent5">
                    <a:lumMod val="75000"/>
                  </a:schemeClr>
                </a:solidFill>
              </a:rPr>
              <a:t>UCB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38EC03-7836-2832-856B-873C07408F00}"/>
              </a:ext>
            </a:extLst>
          </p:cNvPr>
          <p:cNvSpPr txBox="1"/>
          <p:nvPr/>
        </p:nvSpPr>
        <p:spPr>
          <a:xfrm>
            <a:off x="7766050" y="698500"/>
            <a:ext cx="24384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u="sng">
                <a:solidFill>
                  <a:schemeClr val="accent5">
                    <a:lumMod val="75000"/>
                  </a:schemeClr>
                </a:solidFill>
              </a:rPr>
              <a:t>MAB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3EA9A3-5D3C-1222-64EE-50553773371D}"/>
              </a:ext>
            </a:extLst>
          </p:cNvPr>
          <p:cNvSpPr txBox="1"/>
          <p:nvPr/>
        </p:nvSpPr>
        <p:spPr>
          <a:xfrm>
            <a:off x="762000" y="4089400"/>
            <a:ext cx="48641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Its more inclined towards optimistic results.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AA4B4C-02D2-4E41-B766-FF431761B801}"/>
              </a:ext>
            </a:extLst>
          </p:cNvPr>
          <p:cNvSpPr txBox="1"/>
          <p:nvPr/>
        </p:nvSpPr>
        <p:spPr>
          <a:xfrm>
            <a:off x="6572250" y="4089399"/>
            <a:ext cx="4826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More focused on exploring.</a:t>
            </a:r>
          </a:p>
        </p:txBody>
      </p:sp>
    </p:spTree>
    <p:extLst>
      <p:ext uri="{BB962C8B-B14F-4D97-AF65-F5344CB8AC3E}">
        <p14:creationId xmlns:p14="http://schemas.microsoft.com/office/powerpoint/2010/main" val="389666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/>
              <a:t>Thompson Sampling vs Contextual Bandits:</a:t>
            </a:r>
            <a:endParaRPr lang="en-US" sz="3200" kern="1200"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chart with text on it&#10;&#10;Description automatically generated">
            <a:extLst>
              <a:ext uri="{FF2B5EF4-FFF2-40B4-BE49-F238E27FC236}">
                <a16:creationId xmlns:a16="http://schemas.microsoft.com/office/drawing/2014/main" id="{4CC40CF2-C600-673C-0090-016BEAAB7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1903221"/>
            <a:ext cx="9873864" cy="42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7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54050"/>
            <a:ext cx="11634258" cy="7342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Nested MAB using Thompson - Results:</a:t>
            </a:r>
            <a:endParaRPr lang="en-US" sz="3200" kern="120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59F1F233-ED67-D253-0AC9-DDF6BD6F4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9" y="4008437"/>
            <a:ext cx="8404226" cy="1793875"/>
          </a:xfrm>
          <a:prstGeom prst="rect">
            <a:avLst/>
          </a:prstGeom>
        </p:spPr>
      </p:pic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E76FB567-7038-4F80-F459-E7B8CCFF5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67" y="1718204"/>
            <a:ext cx="8320617" cy="1707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C0725D-B857-349A-3181-0CEBDB9FE106}"/>
              </a:ext>
            </a:extLst>
          </p:cNvPr>
          <p:cNvSpPr txBox="1"/>
          <p:nvPr/>
        </p:nvSpPr>
        <p:spPr>
          <a:xfrm>
            <a:off x="8890000" y="1809750"/>
            <a:ext cx="2920999" cy="38779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tx2">
                    <a:lumMod val="50000"/>
                    <a:lumOff val="50000"/>
                  </a:schemeClr>
                </a:solidFill>
              </a:rPr>
              <a:t>Result Analysis :</a:t>
            </a:r>
          </a:p>
          <a:p>
            <a:endParaRPr lang="en-US" sz="240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Wingdings"/>
              <a:buChar char="v"/>
            </a:pPr>
            <a:r>
              <a:rPr lang="en-US"/>
              <a:t>Diversity in results</a:t>
            </a:r>
          </a:p>
          <a:p>
            <a:pPr marL="342900" indent="-342900">
              <a:buFont typeface="Wingdings"/>
              <a:buChar char="v"/>
            </a:pPr>
            <a:endParaRPr lang="en-US"/>
          </a:p>
          <a:p>
            <a:pPr marL="342900" indent="-342900">
              <a:buFont typeface="Wingdings"/>
              <a:buChar char="v"/>
            </a:pPr>
            <a:r>
              <a:rPr lang="en-US"/>
              <a:t>Some recommendations have high ratings while some have good experience or less distance. (Choice given to users)</a:t>
            </a:r>
          </a:p>
          <a:p>
            <a:pPr marL="342900" indent="-342900">
              <a:buFont typeface="Wingdings"/>
              <a:buChar char="v"/>
            </a:pPr>
            <a:endParaRPr lang="en-US"/>
          </a:p>
          <a:p>
            <a:pPr marL="342900" indent="-342900">
              <a:buFont typeface="Wingdings"/>
              <a:buChar char="v"/>
            </a:pPr>
            <a:r>
              <a:rPr lang="en-US"/>
              <a:t>Exploration is more than exploitation</a:t>
            </a:r>
          </a:p>
        </p:txBody>
      </p:sp>
    </p:spTree>
    <p:extLst>
      <p:ext uri="{BB962C8B-B14F-4D97-AF65-F5344CB8AC3E}">
        <p14:creationId xmlns:p14="http://schemas.microsoft.com/office/powerpoint/2010/main" val="4102895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1" y="760406"/>
            <a:ext cx="6244497" cy="579245"/>
          </a:xfrm>
        </p:spPr>
        <p:txBody>
          <a:bodyPr lIns="91440" tIns="45720" rIns="91440" bIns="45720" anchor="t"/>
          <a:lstStyle/>
          <a:p>
            <a:r>
              <a:rPr lang="en-US"/>
              <a:t>Evaluation Metrics (LLM)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50728" y="3398827"/>
            <a:ext cx="2806280" cy="365125"/>
          </a:xfrm>
        </p:spPr>
        <p:txBody>
          <a:bodyPr lIns="91440" tIns="45720" rIns="91440" bIns="45720" anchor="t"/>
          <a:lstStyle/>
          <a:p>
            <a:r>
              <a:rPr lang="en-ZA"/>
              <a:t>Keyword Extraction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060" y="3747000"/>
            <a:ext cx="2854561" cy="1294995"/>
          </a:xfrm>
        </p:spPr>
        <p:txBody>
          <a:bodyPr lIns="91440" tIns="45720" rIns="91440" bIns="45720" anchor="t"/>
          <a:lstStyle/>
          <a:p>
            <a:r>
              <a:rPr lang="en-ZA"/>
              <a:t>Extracted Nouns, Adjectives and Adverbs from the LLM output, for score calculation with the Specialists' description.</a:t>
            </a:r>
            <a:endParaRPr lang="en-US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74545B8-60BB-4D0D-8EE6-4D20EFAB71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6282" y="3400925"/>
            <a:ext cx="2806280" cy="365125"/>
          </a:xfrm>
        </p:spPr>
        <p:txBody>
          <a:bodyPr lIns="91440" tIns="45720" rIns="91440" bIns="45720" anchor="t"/>
          <a:lstStyle/>
          <a:p>
            <a:r>
              <a:rPr lang="en-ZA"/>
              <a:t>ROUGE Score</a:t>
            </a:r>
            <a:endParaRPr lang="en-US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947754CF-0306-43C0-AAC6-F0E44B385D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2136" y="3749098"/>
            <a:ext cx="2825330" cy="1294995"/>
          </a:xfrm>
        </p:spPr>
        <p:txBody>
          <a:bodyPr lIns="91440" tIns="45720" rIns="91440" bIns="45720" anchor="t"/>
          <a:lstStyle/>
          <a:p>
            <a:r>
              <a:rPr lang="en-ZA"/>
              <a:t>Calculated ROUGE-1  and ROUGE-L Scores of similarity.</a:t>
            </a:r>
          </a:p>
          <a:p>
            <a:r>
              <a:rPr lang="en-ZA"/>
              <a:t>Levied weighted combination of the 2 scores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8BF14CB-16F9-4C81-89C6-D1803D9FF6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7283" y="3354438"/>
            <a:ext cx="2692240" cy="365125"/>
          </a:xfrm>
        </p:spPr>
        <p:txBody>
          <a:bodyPr lIns="91440" tIns="45720" rIns="91440" bIns="45720" anchor="t"/>
          <a:lstStyle/>
          <a:p>
            <a:r>
              <a:rPr lang="en-ZA"/>
              <a:t>LLM Recommendations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BF20205F-2E3B-455D-AD51-19DBA042B6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75909" y="3878494"/>
            <a:ext cx="2692240" cy="1148945"/>
          </a:xfrm>
        </p:spPr>
        <p:txBody>
          <a:bodyPr lIns="91440" tIns="45720" rIns="91440" bIns="45720" anchor="t"/>
          <a:lstStyle/>
          <a:p>
            <a:r>
              <a:rPr lang="en-ZA"/>
              <a:t>Searching for the specialist in the LLM output. If found one, it is assigned ROUGE Score of 1.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E4A9E0-B9B8-477E-BAB2-C435AE05A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233125" y="2745818"/>
            <a:ext cx="9980975" cy="9525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D367819-9C54-4A3B-90AC-2B4EEEBC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3912" y="229202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42323A-F1D2-482E-AE8B-36FC42FC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31971" y="233012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D56C48C-948A-41FB-A293-F6907B59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23910" y="229202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2C17849-9D4D-B323-DE8D-063784486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42271" y="222852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172D36-B67E-F31E-9E22-785C1E639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177" y="2503394"/>
            <a:ext cx="599148" cy="599148"/>
          </a:xfrm>
          <a:prstGeom prst="rect">
            <a:avLst/>
          </a:prstGeom>
        </p:spPr>
      </p:pic>
      <p:sp>
        <p:nvSpPr>
          <p:cNvPr id="7" name="Text Placeholder 43">
            <a:extLst>
              <a:ext uri="{FF2B5EF4-FFF2-40B4-BE49-F238E27FC236}">
                <a16:creationId xmlns:a16="http://schemas.microsoft.com/office/drawing/2014/main" id="{67842CD3-D754-C447-A5C2-F9826ACC1C65}"/>
              </a:ext>
            </a:extLst>
          </p:cNvPr>
          <p:cNvSpPr txBox="1">
            <a:spLocks/>
          </p:cNvSpPr>
          <p:nvPr/>
        </p:nvSpPr>
        <p:spPr>
          <a:xfrm>
            <a:off x="9459211" y="3388225"/>
            <a:ext cx="2692240" cy="3651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/>
              <a:t>Thresholding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54803A-C6F8-7E49-B415-5AC1C3034FD1}"/>
              </a:ext>
            </a:extLst>
          </p:cNvPr>
          <p:cNvSpPr txBox="1"/>
          <p:nvPr/>
        </p:nvSpPr>
        <p:spPr>
          <a:xfrm>
            <a:off x="9673446" y="3770223"/>
            <a:ext cx="2563723" cy="13515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  <a:latin typeface="Daytona Pro Light"/>
              </a:rPr>
              <a:t>Chose a threshold such that adjacent specialists having score difference above threshold aren't recommended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C4E1AB1-9578-BF20-DAF1-D034F8470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7062" y="2431508"/>
            <a:ext cx="599148" cy="599148"/>
          </a:xfrm>
          <a:prstGeom prst="rect">
            <a:avLst/>
          </a:prstGeom>
        </p:spPr>
      </p:pic>
      <p:pic>
        <p:nvPicPr>
          <p:cNvPr id="10" name="Graphic 15">
            <a:extLst>
              <a:ext uri="{FF2B5EF4-FFF2-40B4-BE49-F238E27FC236}">
                <a16:creationId xmlns:a16="http://schemas.microsoft.com/office/drawing/2014/main" id="{4F06236B-DDE6-47A9-8020-9F1D55DB8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96368" y="2459902"/>
            <a:ext cx="599148" cy="599148"/>
          </a:xfrm>
          <a:prstGeom prst="rect">
            <a:avLst/>
          </a:prstGeom>
        </p:spPr>
      </p:pic>
      <p:pic>
        <p:nvPicPr>
          <p:cNvPr id="11" name="Graphic 10" descr="Bar chart with solid fill">
            <a:extLst>
              <a:ext uri="{FF2B5EF4-FFF2-40B4-BE49-F238E27FC236}">
                <a16:creationId xmlns:a16="http://schemas.microsoft.com/office/drawing/2014/main" id="{29575018-13F2-AE19-1681-866D10D17D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44839" y="2497348"/>
            <a:ext cx="741872" cy="68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39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1" y="760406"/>
            <a:ext cx="6664200" cy="579245"/>
          </a:xfrm>
        </p:spPr>
        <p:txBody>
          <a:bodyPr lIns="91440" tIns="45720" rIns="91440" bIns="45720" anchor="t"/>
          <a:lstStyle/>
          <a:p>
            <a:r>
              <a:rPr lang="en-US"/>
              <a:t>Evaluation Metrics(Part-2)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1910" y="3133685"/>
            <a:ext cx="2806280" cy="365125"/>
          </a:xfrm>
        </p:spPr>
        <p:txBody>
          <a:bodyPr lIns="91440" tIns="45720" rIns="91440" bIns="45720" anchor="t"/>
          <a:lstStyle/>
          <a:p>
            <a:r>
              <a:rPr lang="en-ZA"/>
              <a:t>Regret​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59" y="3591925"/>
            <a:ext cx="2806280" cy="1148945"/>
          </a:xfrm>
        </p:spPr>
        <p:txBody>
          <a:bodyPr lIns="91440" tIns="45720" rIns="91440" bIns="45720" anchor="t"/>
          <a:lstStyle/>
          <a:p>
            <a:r>
              <a:rPr lang="en-ZA" sz="1800">
                <a:latin typeface="Arial"/>
                <a:cs typeface="Arial"/>
              </a:rPr>
              <a:t>Proportion of Items in the recommendation space that is covered 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74545B8-60BB-4D0D-8EE6-4D20EFAB71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71949" y="3142133"/>
            <a:ext cx="2806280" cy="365125"/>
          </a:xfrm>
        </p:spPr>
        <p:txBody>
          <a:bodyPr lIns="91440" tIns="45720" rIns="91440" bIns="45720" anchor="t"/>
          <a:lstStyle/>
          <a:p>
            <a:r>
              <a:rPr lang="en-ZA"/>
              <a:t>Coverage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947754CF-0306-43C0-AAC6-F0E44B385D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7106" y="3587067"/>
            <a:ext cx="2825330" cy="1294995"/>
          </a:xfrm>
        </p:spPr>
        <p:txBody>
          <a:bodyPr lIns="91440" tIns="45720" rIns="91440" bIns="45720" anchor="t"/>
          <a:lstStyle/>
          <a:p>
            <a:r>
              <a:rPr lang="en-ZA" sz="1800">
                <a:latin typeface="Arial"/>
                <a:cs typeface="Arial"/>
              </a:rPr>
              <a:t>Difference</a:t>
            </a:r>
            <a:r>
              <a:rPr lang="en-ZA" sz="1800">
                <a:latin typeface="Arial"/>
                <a:ea typeface="+mn-lt"/>
                <a:cs typeface="+mn-lt"/>
              </a:rPr>
              <a:t> between the expected reward of the optimal action and the expected reward of the chosen action over time.</a:t>
            </a:r>
            <a:endParaRPr lang="en-US" sz="1800">
              <a:latin typeface="Arial"/>
              <a:cs typeface="Arial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8BF14CB-16F9-4C81-89C6-D1803D9FF6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26452" y="3138777"/>
            <a:ext cx="2692240" cy="365125"/>
          </a:xfrm>
        </p:spPr>
        <p:txBody>
          <a:bodyPr lIns="91440" tIns="45720" rIns="91440" bIns="45720" anchor="t"/>
          <a:lstStyle/>
          <a:p>
            <a:r>
              <a:rPr lang="en-ZA"/>
              <a:t>Reciprocal Hit rate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BF20205F-2E3B-455D-AD51-19DBA042B6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00044" y="3587067"/>
            <a:ext cx="2692240" cy="1148945"/>
          </a:xfrm>
        </p:spPr>
        <p:txBody>
          <a:bodyPr lIns="91440" tIns="45720" rIns="91440" bIns="45720" anchor="t"/>
          <a:lstStyle/>
          <a:p>
            <a:r>
              <a:rPr lang="en-ZA" sz="1800">
                <a:latin typeface="Arial"/>
                <a:cs typeface="Arial"/>
              </a:rPr>
              <a:t>Recommendations above a optimal threshold is considered as hit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E4A9E0-B9B8-477E-BAB2-C435AE05A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265354" y="2474326"/>
            <a:ext cx="9517425" cy="762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D367819-9C54-4A3B-90AC-2B4EEEBC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1391" y="2071337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EB2FC54-BDCC-433E-9F5F-4479FEC4C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656" y="2244602"/>
            <a:ext cx="599148" cy="59914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F42323A-F1D2-482E-AE8B-36FC42FC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00650" y="2071337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F06236B-DDE6-47A9-8020-9F1D55DB8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3915" y="2301752"/>
            <a:ext cx="599148" cy="59914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D56C48C-948A-41FB-A293-F6907B59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92589" y="2033237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228EBB1-292A-4381-80B0-8545A1B57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65854" y="2244602"/>
            <a:ext cx="599148" cy="59914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2C17849-9D4D-B323-DE8D-063784486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39500" y="2033237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43">
            <a:extLst>
              <a:ext uri="{FF2B5EF4-FFF2-40B4-BE49-F238E27FC236}">
                <a16:creationId xmlns:a16="http://schemas.microsoft.com/office/drawing/2014/main" id="{CF04177F-D317-82AF-8CBF-09E328C1E963}"/>
              </a:ext>
            </a:extLst>
          </p:cNvPr>
          <p:cNvSpPr txBox="1">
            <a:spLocks/>
          </p:cNvSpPr>
          <p:nvPr/>
        </p:nvSpPr>
        <p:spPr>
          <a:xfrm>
            <a:off x="5962158" y="3133027"/>
            <a:ext cx="2692240" cy="3651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/>
              <a:t>Hit Ratio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D297415-5891-46CB-2452-CA0B573E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70721" y="2302111"/>
            <a:ext cx="599148" cy="5991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FF391B-8304-55E6-A7C9-BA7EA70A77EE}"/>
              </a:ext>
            </a:extLst>
          </p:cNvPr>
          <p:cNvSpPr txBox="1"/>
          <p:nvPr/>
        </p:nvSpPr>
        <p:spPr>
          <a:xfrm>
            <a:off x="9168191" y="3689046"/>
            <a:ext cx="239485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Reciprocal of Ranks of top-k recommendations in best rewards</a:t>
            </a:r>
          </a:p>
        </p:txBody>
      </p:sp>
      <p:pic>
        <p:nvPicPr>
          <p:cNvPr id="23" name="Picture 22" descr="A light bulb with sparks coming out of it&#10;&#10;Description automatically generated">
            <a:extLst>
              <a:ext uri="{FF2B5EF4-FFF2-40B4-BE49-F238E27FC236}">
                <a16:creationId xmlns:a16="http://schemas.microsoft.com/office/drawing/2014/main" id="{5436ED28-08A1-D638-BBF7-FE508B6EBE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2005" y="227314"/>
            <a:ext cx="1472747" cy="14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8FA1AC37-B920-4C0A-855F-E5667B42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058" y="1225476"/>
            <a:ext cx="6951628" cy="981877"/>
          </a:xfrm>
        </p:spPr>
        <p:txBody>
          <a:bodyPr lIns="91440" tIns="45720" rIns="91440" bIns="45720" anchor="t"/>
          <a:lstStyle/>
          <a:p>
            <a:r>
              <a:rPr lang="en-US"/>
              <a:t>Working of the system</a:t>
            </a:r>
            <a:br>
              <a:rPr lang="en-US"/>
            </a:br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A1CF610-BBD8-CCDD-7763-6DDB6D7C67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412" y="2209698"/>
            <a:ext cx="8911161" cy="4361645"/>
          </a:xfrm>
        </p:spPr>
        <p:txBody>
          <a:bodyPr lIns="91440" tIns="45720" rIns="91440" bIns="45720" anchor="t"/>
          <a:lstStyle/>
          <a:p>
            <a:pPr marL="285750" indent="-285750">
              <a:buChar char="•"/>
            </a:pPr>
            <a:r>
              <a:rPr lang="en-US" sz="1800">
                <a:latin typeface="Calibri"/>
                <a:cs typeface="Calibri"/>
              </a:rPr>
              <a:t>Our Proposed solution offers an end-to-end Medical Services</a:t>
            </a:r>
            <a:endParaRPr lang="en-US">
              <a:latin typeface="Calibri"/>
              <a:cs typeface="Calibri"/>
            </a:endParaRPr>
          </a:p>
          <a:p>
            <a:pPr marL="285750" indent="-285750">
              <a:buChar char="•"/>
            </a:pPr>
            <a:endParaRPr lang="en-US" sz="1800">
              <a:latin typeface="Calibri"/>
              <a:cs typeface="Calibri"/>
            </a:endParaRPr>
          </a:p>
          <a:p>
            <a:pPr marL="285750" indent="-285750">
              <a:buChar char="•"/>
            </a:pPr>
            <a:r>
              <a:rPr lang="en-US" sz="1800">
                <a:latin typeface="Calibri"/>
                <a:cs typeface="Calibri"/>
              </a:rPr>
              <a:t>From calculating the Diseases as the user gives His/her symptoms, then symptoms are being mapped to the Specialty as curated in the dataset.</a:t>
            </a:r>
          </a:p>
          <a:p>
            <a:pPr marL="285750" indent="-285750">
              <a:buChar char="•"/>
            </a:pPr>
            <a:endParaRPr lang="en-US" sz="1800">
              <a:latin typeface="Calibri"/>
              <a:cs typeface="Calibri"/>
            </a:endParaRPr>
          </a:p>
          <a:p>
            <a:pPr marL="285750" indent="-285750">
              <a:buChar char="•"/>
            </a:pPr>
            <a:r>
              <a:rPr lang="en-US" sz="1800">
                <a:latin typeface="Calibri"/>
                <a:cs typeface="Calibri"/>
              </a:rPr>
              <a:t>The Mapped specialty is then moved to the other part of our system where corresponding to Each Specialty, we have a list of doctors along with their ratings and experience.</a:t>
            </a:r>
          </a:p>
          <a:p>
            <a:pPr marL="285750" indent="-285750">
              <a:buChar char="•"/>
            </a:pPr>
            <a:endParaRPr lang="en-US" sz="1800">
              <a:latin typeface="Calibri"/>
              <a:cs typeface="Calibri"/>
            </a:endParaRPr>
          </a:p>
          <a:p>
            <a:pPr marL="285750" indent="-285750">
              <a:buChar char="•"/>
            </a:pPr>
            <a:r>
              <a:rPr lang="en-US" sz="1800">
                <a:latin typeface="Calibri"/>
                <a:cs typeface="Calibri"/>
              </a:rPr>
              <a:t>To the list of doctors, we are implementing the algorithms --&gt; MAB, Contextual Bandits, UCB and Thompson sampling</a:t>
            </a:r>
          </a:p>
        </p:txBody>
      </p:sp>
    </p:spTree>
    <p:extLst>
      <p:ext uri="{BB962C8B-B14F-4D97-AF65-F5344CB8AC3E}">
        <p14:creationId xmlns:p14="http://schemas.microsoft.com/office/powerpoint/2010/main" val="1602888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183" y="2140587"/>
            <a:ext cx="4989629" cy="948438"/>
          </a:xfrm>
        </p:spPr>
        <p:txBody>
          <a:bodyPr lIns="91440" tIns="45720" rIns="91440" bIns="45720" anchor="b"/>
          <a:lstStyle/>
          <a:p>
            <a:r>
              <a:rPr lang="en-US" sz="5400"/>
              <a:t>Thank you</a:t>
            </a:r>
            <a:r>
              <a:rPr lang="en-US"/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FAFC96-369A-5011-B97A-1BFA534D182E}"/>
              </a:ext>
            </a:extLst>
          </p:cNvPr>
          <p:cNvSpPr txBox="1"/>
          <p:nvPr/>
        </p:nvSpPr>
        <p:spPr>
          <a:xfrm>
            <a:off x="3186799" y="3430999"/>
            <a:ext cx="30987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~Team : Nice Guys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3">
            <a:extLst>
              <a:ext uri="{FF2B5EF4-FFF2-40B4-BE49-F238E27FC236}">
                <a16:creationId xmlns:a16="http://schemas.microsoft.com/office/drawing/2014/main" id="{819E9168-7933-AF87-649D-2C7F79442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557" y="407554"/>
            <a:ext cx="3987988" cy="596442"/>
          </a:xfrm>
        </p:spPr>
        <p:txBody>
          <a:bodyPr lIns="91440" tIns="45720" rIns="91440" bIns="45720" anchor="t"/>
          <a:lstStyle/>
          <a:p>
            <a:r>
              <a:rPr lang="en-US" u="sng">
                <a:solidFill>
                  <a:schemeClr val="accent6">
                    <a:lumMod val="40000"/>
                    <a:lumOff val="60000"/>
                  </a:schemeClr>
                </a:solidFill>
              </a:rPr>
              <a:t>LLM Fine Tuning:</a:t>
            </a:r>
          </a:p>
        </p:txBody>
      </p:sp>
      <p:sp>
        <p:nvSpPr>
          <p:cNvPr id="30" name="Text Placeholder 38">
            <a:extLst>
              <a:ext uri="{FF2B5EF4-FFF2-40B4-BE49-F238E27FC236}">
                <a16:creationId xmlns:a16="http://schemas.microsoft.com/office/drawing/2014/main" id="{FF085A44-7FBB-254A-8FEA-BC24A0F6AD42}"/>
              </a:ext>
            </a:extLst>
          </p:cNvPr>
          <p:cNvSpPr txBox="1">
            <a:spLocks/>
          </p:cNvSpPr>
          <p:nvPr/>
        </p:nvSpPr>
        <p:spPr>
          <a:xfrm>
            <a:off x="511845" y="1873860"/>
            <a:ext cx="5824073" cy="194014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/>
          </a:p>
          <a:p>
            <a:endParaRPr lang="en-ZA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B84CF2-B8B7-AFD2-67E4-7B58EBC5CA24}"/>
              </a:ext>
            </a:extLst>
          </p:cNvPr>
          <p:cNvSpPr txBox="1"/>
          <p:nvPr/>
        </p:nvSpPr>
        <p:spPr>
          <a:xfrm>
            <a:off x="220210" y="1198381"/>
            <a:ext cx="5663057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Dataset Used: </a:t>
            </a:r>
            <a:r>
              <a:rPr lang="en-US" sz="2000" b="1">
                <a:solidFill>
                  <a:schemeClr val="accent6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ChatDoctorHealthCareMagic-100K</a:t>
            </a:r>
          </a:p>
          <a:p>
            <a:endParaRPr lang="en-US">
              <a:solidFill>
                <a:schemeClr val="accent6">
                  <a:lumMod val="40000"/>
                  <a:lumOff val="6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F0738-6677-4F3A-48A4-4BF3D7F17AEB}"/>
              </a:ext>
            </a:extLst>
          </p:cNvPr>
          <p:cNvSpPr txBox="1"/>
          <p:nvPr/>
        </p:nvSpPr>
        <p:spPr>
          <a:xfrm>
            <a:off x="471757" y="2406380"/>
            <a:ext cx="4633943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The dataset contains </a:t>
            </a:r>
            <a:r>
              <a:rPr lang="en-US" b="1" i="1" u="sng">
                <a:solidFill>
                  <a:schemeClr val="bg1"/>
                </a:solidFill>
                <a:ea typeface="+mn-lt"/>
                <a:cs typeface="+mn-lt"/>
              </a:rPr>
              <a:t>112K rows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of input output of symptom-prognosis utterances to finetune the model.</a:t>
            </a:r>
            <a:endParaRPr lang="en-US"/>
          </a:p>
          <a:p>
            <a:pPr marL="285750" indent="-285750">
              <a:buFont typeface="Wingdings"/>
              <a:buChar char="v"/>
            </a:pP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buFont typeface="Wingdings"/>
              <a:buChar char="v"/>
            </a:pPr>
            <a:r>
              <a:rPr lang="en-US" b="1">
                <a:solidFill>
                  <a:schemeClr val="bg1"/>
                </a:solidFill>
              </a:rPr>
              <a:t>Model Used For Finetuning: 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distilgpt2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Wingdings"/>
              <a:buChar char="v"/>
            </a:pP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Wingdings"/>
              <a:buChar char="v"/>
            </a:pP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It is a lightweight model of GPT2, and is usually much faster, and thus preferable for fine-tuning.</a:t>
            </a:r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37" name="Picture 36" descr="A screenshot of a graph&#10;&#10;Description automatically generated">
            <a:extLst>
              <a:ext uri="{FF2B5EF4-FFF2-40B4-BE49-F238E27FC236}">
                <a16:creationId xmlns:a16="http://schemas.microsoft.com/office/drawing/2014/main" id="{9B83D4F9-6ABB-9563-CB37-BBDC3FF90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32" y="1868937"/>
            <a:ext cx="5779712" cy="3510449"/>
          </a:xfrm>
          <a:prstGeom prst="rect">
            <a:avLst/>
          </a:prstGeom>
        </p:spPr>
      </p:pic>
      <p:sp>
        <p:nvSpPr>
          <p:cNvPr id="47" name="TextBox 46">
            <a:hlinkClick r:id="rId4" action="ppaction://hlinksldjump"/>
            <a:extLst>
              <a:ext uri="{FF2B5EF4-FFF2-40B4-BE49-F238E27FC236}">
                <a16:creationId xmlns:a16="http://schemas.microsoft.com/office/drawing/2014/main" id="{8D7E9AE0-3818-F53B-58CA-E41E117F9113}"/>
              </a:ext>
            </a:extLst>
          </p:cNvPr>
          <p:cNvSpPr txBox="1"/>
          <p:nvPr/>
        </p:nvSpPr>
        <p:spPr>
          <a:xfrm>
            <a:off x="2014274" y="5703191"/>
            <a:ext cx="577981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300" b="1">
                <a:solidFill>
                  <a:schemeClr val="bg1"/>
                </a:solidFill>
              </a:rPr>
              <a:t>Our Hugging Face Model: </a:t>
            </a:r>
            <a:r>
              <a:rPr lang="en-US" sz="140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https://huggingface.co/23tanmay/BioDistillGPT2</a:t>
            </a:r>
            <a:endParaRPr lang="en-IN" sz="1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830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6FB1A-5616-F5D5-1E9D-E356DAB34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902" y="1415742"/>
            <a:ext cx="5763059" cy="580029"/>
          </a:xfrm>
        </p:spPr>
        <p:txBody>
          <a:bodyPr/>
          <a:lstStyle/>
          <a:p>
            <a:r>
              <a:rPr lang="en-US"/>
              <a:t>Scoring on test DATA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877A3-F52F-C926-F235-0917EF89381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0038" y="6280470"/>
            <a:ext cx="11568657" cy="431544"/>
          </a:xfrm>
        </p:spPr>
        <p:txBody>
          <a:bodyPr lIns="91440" tIns="45720" rIns="91440" bIns="45720" anchor="t"/>
          <a:lstStyle/>
          <a:p>
            <a:r>
              <a:rPr lang="en-IN" sz="1200"/>
              <a:t>Source: </a:t>
            </a:r>
            <a:r>
              <a:rPr lang="en-IN" sz="120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https://haticeozbolat17.medium.com/text-summarization-how-to-calculate-bertscore-771a51022964​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F85769E-1959-09FA-FB3A-77A65E6D8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541266"/>
              </p:ext>
            </p:extLst>
          </p:nvPr>
        </p:nvGraphicFramePr>
        <p:xfrm>
          <a:off x="293914" y="3994313"/>
          <a:ext cx="4577877" cy="1483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7067">
                  <a:extLst>
                    <a:ext uri="{9D8B030D-6E8A-4147-A177-3AD203B41FA5}">
                      <a16:colId xmlns:a16="http://schemas.microsoft.com/office/drawing/2014/main" val="3333783301"/>
                    </a:ext>
                  </a:extLst>
                </a:gridCol>
                <a:gridCol w="2220810">
                  <a:extLst>
                    <a:ext uri="{9D8B030D-6E8A-4147-A177-3AD203B41FA5}">
                      <a16:colId xmlns:a16="http://schemas.microsoft.com/office/drawing/2014/main" val="3018501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805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0.5541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653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Daytona Pro Light"/>
                        </a:rPr>
                        <a:t>Recall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0.5389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767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93493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A39C2BD-7724-4BD0-8D49-BA51B245541E}"/>
              </a:ext>
            </a:extLst>
          </p:cNvPr>
          <p:cNvSpPr txBox="1"/>
          <p:nvPr/>
        </p:nvSpPr>
        <p:spPr>
          <a:xfrm>
            <a:off x="984514" y="3182014"/>
            <a:ext cx="3134003" cy="461665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Average BERT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5924E-C9B6-B951-35FE-4876F82D8F99}"/>
              </a:ext>
            </a:extLst>
          </p:cNvPr>
          <p:cNvSpPr txBox="1"/>
          <p:nvPr/>
        </p:nvSpPr>
        <p:spPr>
          <a:xfrm>
            <a:off x="8270640" y="3182012"/>
            <a:ext cx="2026947" cy="461665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Other Metrics</a:t>
            </a:r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E902D5A-3D1D-FC07-4067-A18A5DDEE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927661"/>
              </p:ext>
            </p:extLst>
          </p:nvPr>
        </p:nvGraphicFramePr>
        <p:xfrm>
          <a:off x="6813718" y="3994313"/>
          <a:ext cx="4932215" cy="1483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9054">
                  <a:extLst>
                    <a:ext uri="{9D8B030D-6E8A-4147-A177-3AD203B41FA5}">
                      <a16:colId xmlns:a16="http://schemas.microsoft.com/office/drawing/2014/main" val="3333783301"/>
                    </a:ext>
                  </a:extLst>
                </a:gridCol>
                <a:gridCol w="1413161">
                  <a:extLst>
                    <a:ext uri="{9D8B030D-6E8A-4147-A177-3AD203B41FA5}">
                      <a16:colId xmlns:a16="http://schemas.microsoft.com/office/drawing/2014/main" val="3018501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805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Cosine 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Daytona Pro Light"/>
                        </a:rPr>
                        <a:t>0.4172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653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Pearson Correlation Coefficient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Daytona Pro Light"/>
                        </a:rPr>
                        <a:t>0.2867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767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Daytona Pro Light"/>
                        </a:rPr>
                        <a:t>KL Divergence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Daytona Pro Light"/>
                        </a:rPr>
                        <a:t>22.0280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93493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968EA8D-3705-A797-A2BF-7519192DFC3A}"/>
              </a:ext>
            </a:extLst>
          </p:cNvPr>
          <p:cNvSpPr txBox="1"/>
          <p:nvPr/>
        </p:nvSpPr>
        <p:spPr>
          <a:xfrm>
            <a:off x="3256631" y="2119310"/>
            <a:ext cx="49416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Test Data Size: 20% of Total Data</a:t>
            </a:r>
          </a:p>
        </p:txBody>
      </p:sp>
    </p:spTree>
    <p:extLst>
      <p:ext uri="{BB962C8B-B14F-4D97-AF65-F5344CB8AC3E}">
        <p14:creationId xmlns:p14="http://schemas.microsoft.com/office/powerpoint/2010/main" val="3672841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/>
        </p:nvSpPr>
        <p:spPr>
          <a:xfrm>
            <a:off x="1258785" y="356569"/>
            <a:ext cx="10688809" cy="85504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>
                <a:solidFill>
                  <a:schemeClr val="accent6">
                    <a:lumMod val="40000"/>
                    <a:lumOff val="60000"/>
                  </a:schemeClr>
                </a:solidFill>
              </a:rPr>
              <a:t>Web Scrapping for Specialist Data</a:t>
            </a:r>
          </a:p>
        </p:txBody>
      </p:sp>
      <p:sp>
        <p:nvSpPr>
          <p:cNvPr id="5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/>
        </p:nvSpPr>
        <p:spPr>
          <a:xfrm>
            <a:off x="461045" y="2699360"/>
            <a:ext cx="5824073" cy="194014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/>
          </a:p>
          <a:p>
            <a:endParaRPr lang="en-ZA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7D7155E9-BE2E-DA80-B27E-D967CF263F82}"/>
              </a:ext>
            </a:extLst>
          </p:cNvPr>
          <p:cNvSpPr txBox="1"/>
          <p:nvPr/>
        </p:nvSpPr>
        <p:spPr>
          <a:xfrm>
            <a:off x="7852640" y="4429413"/>
            <a:ext cx="3795743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Data Source:</a:t>
            </a:r>
          </a:p>
          <a:p>
            <a:r>
              <a:rPr lang="en-US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Doctor Specialities</a:t>
            </a:r>
          </a:p>
          <a:p>
            <a:pPr algn="l" rtl="0" fontAlgn="base"/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Sub-Specialities</a:t>
            </a:r>
            <a:endParaRPr lang="en-US" b="0" i="0">
              <a:solidFill>
                <a:schemeClr val="bg1"/>
              </a:solidFill>
              <a:effectLst/>
              <a:latin typeface="Calibri"/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07A458BD-96E8-8ACA-1C06-C3AE8E4E0481}"/>
              </a:ext>
            </a:extLst>
          </p:cNvPr>
          <p:cNvSpPr txBox="1"/>
          <p:nvPr/>
        </p:nvSpPr>
        <p:spPr>
          <a:xfrm>
            <a:off x="376921" y="952407"/>
            <a:ext cx="10661436" cy="230832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>
              <a:solidFill>
                <a:schemeClr val="bg1"/>
              </a:solidFill>
            </a:endParaRPr>
          </a:p>
          <a:p>
            <a:pPr marL="342900" indent="-342900">
              <a:buFont typeface="Wingdings"/>
              <a:buChar char="v"/>
            </a:pPr>
            <a:r>
              <a:rPr lang="en-US" sz="2400">
                <a:solidFill>
                  <a:schemeClr val="bg1"/>
                </a:solidFill>
              </a:rPr>
              <a:t>Used </a:t>
            </a:r>
            <a:r>
              <a:rPr lang="en-US" sz="2400" u="sng">
                <a:solidFill>
                  <a:schemeClr val="bg1"/>
                </a:solidFill>
              </a:rPr>
              <a:t>Beautiful Soup</a:t>
            </a:r>
            <a:r>
              <a:rPr lang="en-US" sz="2400">
                <a:solidFill>
                  <a:schemeClr val="bg1"/>
                </a:solidFill>
              </a:rPr>
              <a:t> to extract data regarding the specialties and subspecialities from the given two links.</a:t>
            </a:r>
          </a:p>
          <a:p>
            <a:pPr marL="342900" indent="-342900">
              <a:buFont typeface="Wingdings"/>
              <a:buChar char="v"/>
            </a:pPr>
            <a:endParaRPr lang="en-US" sz="2400">
              <a:solidFill>
                <a:schemeClr val="bg1"/>
              </a:solidFill>
            </a:endParaRPr>
          </a:p>
          <a:p>
            <a:pPr marL="342900" indent="-342900">
              <a:buFont typeface="Wingdings"/>
              <a:buChar char="v"/>
            </a:pPr>
            <a:r>
              <a:rPr lang="en-US" sz="2400">
                <a:solidFill>
                  <a:schemeClr val="bg1"/>
                </a:solidFill>
              </a:rPr>
              <a:t>Converted the corresponding text into csv file, so it can be further utilized for computation.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30474283-919E-79C3-7340-5EAC546748EC}"/>
              </a:ext>
            </a:extLst>
          </p:cNvPr>
          <p:cNvSpPr txBox="1"/>
          <p:nvPr/>
        </p:nvSpPr>
        <p:spPr>
          <a:xfrm>
            <a:off x="410799" y="4986097"/>
            <a:ext cx="6182644" cy="646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The data contains total of 38 specialists with their descriptions covering various domains of conditions and diseases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AD79A504-4CC7-9B10-1D67-287C07124AEF}"/>
              </a:ext>
            </a:extLst>
          </p:cNvPr>
          <p:cNvSpPr txBox="1"/>
          <p:nvPr/>
        </p:nvSpPr>
        <p:spPr>
          <a:xfrm>
            <a:off x="410800" y="4105282"/>
            <a:ext cx="592534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>
                <a:solidFill>
                  <a:schemeClr val="bg1"/>
                </a:solidFill>
              </a:rPr>
              <a:t>Q) Why not disease data scraping and curation?</a:t>
            </a:r>
            <a:r>
              <a:rPr lang="en-IN" i="1">
                <a:solidFill>
                  <a:schemeClr val="bg1"/>
                </a:solidFill>
              </a:rPr>
              <a:t> </a:t>
            </a:r>
            <a:endParaRPr lang="en-US" i="1">
              <a:solidFill>
                <a:schemeClr val="bg1"/>
              </a:solidFill>
            </a:endParaRPr>
          </a:p>
          <a:p>
            <a:r>
              <a:rPr lang="en-IN" i="1">
                <a:solidFill>
                  <a:schemeClr val="bg1"/>
                </a:solidFill>
              </a:rPr>
              <a:t>Since disease to specialty can be known beforehand.</a:t>
            </a:r>
            <a:endParaRPr lang="en-US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156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532F8-B6AB-9CCD-E25D-AE33DD284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524" y="672002"/>
            <a:ext cx="5619778" cy="667498"/>
          </a:xfrm>
        </p:spPr>
        <p:txBody>
          <a:bodyPr lIns="91440" tIns="45720" rIns="91440" bIns="45720" anchor="t"/>
          <a:lstStyle/>
          <a:p>
            <a:r>
              <a:rPr lang="en-US" err="1"/>
              <a:t>DatAset</a:t>
            </a:r>
            <a:r>
              <a:rPr lang="en-US"/>
              <a:t> </a:t>
            </a:r>
            <a:r>
              <a:rPr lang="en-US" err="1"/>
              <a:t>DEscription</a:t>
            </a:r>
            <a:r>
              <a:rPr lang="en-US"/>
              <a:t>:</a:t>
            </a:r>
          </a:p>
        </p:txBody>
      </p:sp>
      <p:pic>
        <p:nvPicPr>
          <p:cNvPr id="13" name="Picture 12" descr="A chart of a distribution&#10;&#10;Description automatically generated">
            <a:extLst>
              <a:ext uri="{FF2B5EF4-FFF2-40B4-BE49-F238E27FC236}">
                <a16:creationId xmlns:a16="http://schemas.microsoft.com/office/drawing/2014/main" id="{A0B05BF3-662D-6FE8-55D3-1E72573BE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74" y="1594954"/>
            <a:ext cx="10632966" cy="467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50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latin typeface="+mj-lt"/>
                <a:ea typeface="+mj-ea"/>
                <a:cs typeface="+mj-cs"/>
              </a:rPr>
              <a:t>Dataset Creation:</a:t>
            </a:r>
          </a:p>
        </p:txBody>
      </p:sp>
      <p:pic>
        <p:nvPicPr>
          <p:cNvPr id="21" name="Picture 20" descr="A diagram of a data set">
            <a:extLst>
              <a:ext uri="{FF2B5EF4-FFF2-40B4-BE49-F238E27FC236}">
                <a16:creationId xmlns:a16="http://schemas.microsoft.com/office/drawing/2014/main" id="{B46036EC-40B7-2A35-79AE-A6C90ED86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895784"/>
            <a:ext cx="10905066" cy="395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1045" y="2699360"/>
            <a:ext cx="5824073" cy="1940149"/>
          </a:xfrm>
        </p:spPr>
        <p:txBody>
          <a:bodyPr lIns="91440" tIns="45720" rIns="91440" bIns="45720" anchor="t"/>
          <a:lstStyle/>
          <a:p>
            <a:endParaRPr lang="en-ZA"/>
          </a:p>
          <a:p>
            <a:endParaRPr lang="en-Z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7155E9-BE2E-DA80-B27E-D967CF263F82}"/>
              </a:ext>
            </a:extLst>
          </p:cNvPr>
          <p:cNvSpPr txBox="1"/>
          <p:nvPr/>
        </p:nvSpPr>
        <p:spPr>
          <a:xfrm>
            <a:off x="0" y="1898650"/>
            <a:ext cx="1115695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Selection of Gamma Distribution over Beta distribution for the generation of </a:t>
            </a:r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</a:rPr>
              <a:t>Ratings and Experience</a:t>
            </a:r>
            <a:r>
              <a:rPr lang="en-US">
                <a:solidFill>
                  <a:schemeClr val="bg1"/>
                </a:solidFill>
              </a:rPr>
              <a:t> attribute: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 descr="A diagram of a rating&#10;&#10;Description automatically generated">
            <a:extLst>
              <a:ext uri="{FF2B5EF4-FFF2-40B4-BE49-F238E27FC236}">
                <a16:creationId xmlns:a16="http://schemas.microsoft.com/office/drawing/2014/main" id="{56E76CB9-1FC6-1F58-8B55-766866F5E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32" y="2470864"/>
            <a:ext cx="4778651" cy="3730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2E0D37-A5D6-7E30-79D9-1C0149E76CDF}"/>
              </a:ext>
            </a:extLst>
          </p:cNvPr>
          <p:cNvSpPr txBox="1"/>
          <p:nvPr/>
        </p:nvSpPr>
        <p:spPr>
          <a:xfrm>
            <a:off x="465117" y="286986"/>
            <a:ext cx="7610104" cy="97971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70" y="620069"/>
            <a:ext cx="7280403" cy="984630"/>
          </a:xfrm>
        </p:spPr>
        <p:txBody>
          <a:bodyPr lIns="91440" tIns="45720" rIns="91440" bIns="45720" anchor="t"/>
          <a:lstStyle/>
          <a:p>
            <a:r>
              <a:rPr lang="en-US" u="sng">
                <a:solidFill>
                  <a:schemeClr val="tx2">
                    <a:lumMod val="75000"/>
                    <a:lumOff val="25000"/>
                  </a:schemeClr>
                </a:solidFill>
              </a:rPr>
              <a:t>Exploratory Data Analysis:</a:t>
            </a:r>
          </a:p>
        </p:txBody>
      </p:sp>
      <p:pic>
        <p:nvPicPr>
          <p:cNvPr id="7" name="Picture 6" descr="A diagram of a function&#10;&#10;Description automatically generated">
            <a:extLst>
              <a:ext uri="{FF2B5EF4-FFF2-40B4-BE49-F238E27FC236}">
                <a16:creationId xmlns:a16="http://schemas.microsoft.com/office/drawing/2014/main" id="{709ED3F8-D141-103D-0588-9737AFF7F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904" y="2475016"/>
            <a:ext cx="4618636" cy="37288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A9A0FF-C834-153F-AE69-E6065A5273E6}"/>
              </a:ext>
            </a:extLst>
          </p:cNvPr>
          <p:cNvSpPr txBox="1"/>
          <p:nvPr/>
        </p:nvSpPr>
        <p:spPr>
          <a:xfrm>
            <a:off x="257298" y="6313715"/>
            <a:ext cx="110242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Reason</a:t>
            </a:r>
            <a:r>
              <a:rPr lang="en-US">
                <a:solidFill>
                  <a:schemeClr val="bg1"/>
                </a:solidFill>
              </a:rPr>
              <a:t>: Beta distribution was creating a skewed pattern towards lower or the higher quartile.</a:t>
            </a:r>
          </a:p>
        </p:txBody>
      </p:sp>
    </p:spTree>
    <p:extLst>
      <p:ext uri="{BB962C8B-B14F-4D97-AF65-F5344CB8AC3E}">
        <p14:creationId xmlns:p14="http://schemas.microsoft.com/office/powerpoint/2010/main" val="3132145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DD3F2-961E-3622-6959-B904D29B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solidFill>
                  <a:schemeClr val="tx1"/>
                </a:solidFill>
              </a:rPr>
              <a:t>Data Distributions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of a patient&#10;&#10;Description automatically generated">
            <a:extLst>
              <a:ext uri="{FF2B5EF4-FFF2-40B4-BE49-F238E27FC236}">
                <a16:creationId xmlns:a16="http://schemas.microsoft.com/office/drawing/2014/main" id="{B4643C70-2E72-804A-58C0-6378B8BA6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15" y="2029057"/>
            <a:ext cx="4494810" cy="3793809"/>
          </a:xfrm>
          <a:prstGeom prst="rect">
            <a:avLst/>
          </a:prstGeom>
        </p:spPr>
      </p:pic>
      <p:pic>
        <p:nvPicPr>
          <p:cNvPr id="6" name="Picture 5" descr="A graph of a number of blue bars&#10;&#10;Description automatically generated">
            <a:extLst>
              <a:ext uri="{FF2B5EF4-FFF2-40B4-BE49-F238E27FC236}">
                <a16:creationId xmlns:a16="http://schemas.microsoft.com/office/drawing/2014/main" id="{1192417D-7F7F-0036-76F9-B31A5689C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33" y="2118122"/>
            <a:ext cx="4521360" cy="36057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222F1B-0670-17E3-D550-5108D369F0F1}"/>
              </a:ext>
            </a:extLst>
          </p:cNvPr>
          <p:cNvSpPr txBox="1"/>
          <p:nvPr/>
        </p:nvSpPr>
        <p:spPr>
          <a:xfrm>
            <a:off x="1088571" y="5987143"/>
            <a:ext cx="4443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Gaussian Distribution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45948C-DCC3-65B9-A8FB-D99513EB090C}"/>
              </a:ext>
            </a:extLst>
          </p:cNvPr>
          <p:cNvSpPr txBox="1"/>
          <p:nvPr/>
        </p:nvSpPr>
        <p:spPr>
          <a:xfrm>
            <a:off x="7243947" y="5987143"/>
            <a:ext cx="4443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Geometric Distribution</a:t>
            </a:r>
          </a:p>
        </p:txBody>
      </p:sp>
    </p:spTree>
    <p:extLst>
      <p:ext uri="{BB962C8B-B14F-4D97-AF65-F5344CB8AC3E}">
        <p14:creationId xmlns:p14="http://schemas.microsoft.com/office/powerpoint/2010/main" val="1732647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D07AFA-56ED-494E-AC96-7D874BD7F8DE}">
  <ds:schemaRefs>
    <ds:schemaRef ds:uri="http://schemas.microsoft.com/office/infopath/2007/PartnerControls"/>
    <ds:schemaRef ds:uri="http://schemas.microsoft.com/sharepoint/v3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terms/"/>
    <ds:schemaRef ds:uri="230e9df3-be65-4c73-a93b-d1236ebd677e"/>
    <ds:schemaRef ds:uri="71af3243-3dd4-4a8d-8c0d-dd76da1f02a5"/>
    <ds:schemaRef ds:uri="http://www.w3.org/XML/1998/namespace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3089DF1-5746-46EC-AE4D-E0FEEFA364E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1096</Words>
  <Application>Microsoft Office PowerPoint</Application>
  <PresentationFormat>Widescreen</PresentationFormat>
  <Paragraphs>148</Paragraphs>
  <Slides>26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Medi-Optix</vt:lpstr>
      <vt:lpstr>Introduction and Proposed Idea:</vt:lpstr>
      <vt:lpstr>LLM Fine Tuning:</vt:lpstr>
      <vt:lpstr>Scoring on test DATA</vt:lpstr>
      <vt:lpstr>PowerPoint Presentation</vt:lpstr>
      <vt:lpstr>DatAset DEscription:</vt:lpstr>
      <vt:lpstr>Dataset Creation:</vt:lpstr>
      <vt:lpstr>Exploratory Data Analysis:</vt:lpstr>
      <vt:lpstr>Data Distributions</vt:lpstr>
      <vt:lpstr>PowerPoint Presentation</vt:lpstr>
      <vt:lpstr>PowerPoint Presentation</vt:lpstr>
      <vt:lpstr>Rouge-1 and ROUGE-L Score</vt:lpstr>
      <vt:lpstr>Workflow-PArt:2</vt:lpstr>
      <vt:lpstr>PowerPoint Presentation</vt:lpstr>
      <vt:lpstr>Sample Prompts:</vt:lpstr>
      <vt:lpstr>Algorithm Analysis:</vt:lpstr>
      <vt:lpstr>PowerPoint Presentation</vt:lpstr>
      <vt:lpstr>Algorithm Analysis:</vt:lpstr>
      <vt:lpstr>Algorithm Analysis:</vt:lpstr>
      <vt:lpstr>PowerPoint Presentation</vt:lpstr>
      <vt:lpstr>Thompson Sampling vs Contextual Bandits:</vt:lpstr>
      <vt:lpstr>Nested MAB using Thompson - Results:</vt:lpstr>
      <vt:lpstr>Evaluation Metrics (LLM)</vt:lpstr>
      <vt:lpstr>Evaluation Metrics(Part-2)</vt:lpstr>
      <vt:lpstr>Working of the system </vt:lpstr>
      <vt:lpstr>Thank you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/>
  <cp:lastModifiedBy>Keshav Chandak</cp:lastModifiedBy>
  <cp:revision>2</cp:revision>
  <dcterms:created xsi:type="dcterms:W3CDTF">2024-05-02T19:25:42Z</dcterms:created>
  <dcterms:modified xsi:type="dcterms:W3CDTF">2024-05-15T16:38:06Z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